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505" r:id="rId3"/>
    <p:sldId id="506" r:id="rId4"/>
    <p:sldId id="619" r:id="rId5"/>
    <p:sldId id="774" r:id="rId6"/>
    <p:sldId id="820" r:id="rId7"/>
    <p:sldId id="817" r:id="rId8"/>
    <p:sldId id="821" r:id="rId9"/>
    <p:sldId id="818" r:id="rId10"/>
    <p:sldId id="819" r:id="rId11"/>
    <p:sldId id="826" r:id="rId12"/>
    <p:sldId id="822" r:id="rId13"/>
    <p:sldId id="823" r:id="rId14"/>
    <p:sldId id="824" r:id="rId15"/>
    <p:sldId id="830" r:id="rId16"/>
    <p:sldId id="827" r:id="rId17"/>
    <p:sldId id="831" r:id="rId18"/>
    <p:sldId id="828" r:id="rId19"/>
    <p:sldId id="829" r:id="rId20"/>
    <p:sldId id="832" r:id="rId21"/>
    <p:sldId id="836" r:id="rId22"/>
    <p:sldId id="833" r:id="rId23"/>
    <p:sldId id="839" r:id="rId24"/>
    <p:sldId id="852" r:id="rId25"/>
    <p:sldId id="853" r:id="rId26"/>
    <p:sldId id="840" r:id="rId27"/>
    <p:sldId id="841" r:id="rId28"/>
    <p:sldId id="838" r:id="rId29"/>
    <p:sldId id="846" r:id="rId30"/>
    <p:sldId id="847" r:id="rId31"/>
    <p:sldId id="848" r:id="rId32"/>
    <p:sldId id="849" r:id="rId33"/>
    <p:sldId id="850" r:id="rId34"/>
    <p:sldId id="851" r:id="rId35"/>
    <p:sldId id="837" r:id="rId36"/>
    <p:sldId id="854" r:id="rId37"/>
    <p:sldId id="845" r:id="rId38"/>
    <p:sldId id="834" r:id="rId39"/>
    <p:sldId id="835" r:id="rId40"/>
    <p:sldId id="617" r:id="rId41"/>
    <p:sldId id="57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05"/>
            <p14:sldId id="506"/>
            <p14:sldId id="619"/>
            <p14:sldId id="774"/>
            <p14:sldId id="820"/>
            <p14:sldId id="817"/>
            <p14:sldId id="821"/>
            <p14:sldId id="818"/>
            <p14:sldId id="819"/>
            <p14:sldId id="826"/>
            <p14:sldId id="822"/>
            <p14:sldId id="823"/>
            <p14:sldId id="824"/>
            <p14:sldId id="830"/>
            <p14:sldId id="827"/>
            <p14:sldId id="831"/>
            <p14:sldId id="828"/>
            <p14:sldId id="829"/>
            <p14:sldId id="832"/>
            <p14:sldId id="836"/>
            <p14:sldId id="833"/>
            <p14:sldId id="839"/>
            <p14:sldId id="852"/>
            <p14:sldId id="853"/>
            <p14:sldId id="840"/>
            <p14:sldId id="841"/>
            <p14:sldId id="838"/>
            <p14:sldId id="846"/>
            <p14:sldId id="847"/>
            <p14:sldId id="848"/>
            <p14:sldId id="849"/>
            <p14:sldId id="850"/>
            <p14:sldId id="851"/>
            <p14:sldId id="837"/>
            <p14:sldId id="854"/>
            <p14:sldId id="845"/>
            <p14:sldId id="834"/>
            <p14:sldId id="835"/>
            <p14:sldId id="617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95419"/>
    <a:srgbClr val="CA988A"/>
    <a:srgbClr val="E6E6E6"/>
    <a:srgbClr val="FFF0D9"/>
    <a:srgbClr val="FFA72A"/>
    <a:srgbClr val="F0F5FA"/>
    <a:srgbClr val="1A8AFA"/>
    <a:srgbClr val="0097CC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1" autoAdjust="0"/>
    <p:restoredTop sz="93097" autoAdjust="0"/>
  </p:normalViewPr>
  <p:slideViewPr>
    <p:cSldViewPr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44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78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1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12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69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17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3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8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7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6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9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5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8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40C0-4BA8-4AA8-B79B-964C8F235FAB}" type="datetime1">
              <a:rPr lang="en-US" smtClean="0"/>
              <a:t>1/6/2019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7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4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6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Inheritance &amp; Polymorphism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OOP Principles, Inheritance, Virtual Members, Polymorphism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 smtClean="0"/>
              <a:t>Zhivko Petrov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A guy that knows C++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F4AB3B6-D06D-4115-8583-3E442967F4E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7138" b="7138"/>
          <a:stretch>
            <a:fillRect/>
          </a:stretch>
        </p:blipFill>
        <p:spPr>
          <a:xfrm>
            <a:off x="4365625" y="4191000"/>
            <a:ext cx="73834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FC7-28BF-4582-8B62-1FC9C85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Inheritance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F3FC-41DF-4980-8ECB-A949BE63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92873"/>
          </a:xfrm>
        </p:spPr>
        <p:txBody>
          <a:bodyPr/>
          <a:lstStyle/>
          <a:p>
            <a:r>
              <a:rPr lang="en-US" dirty="0"/>
              <a:t>Syntax, Protected Members, Accessing Base 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24428-318C-44F4-8DB7-37F18FBC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8" y="2238375"/>
            <a:ext cx="1100666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866E81-C636-4380-BA8E-54A85880B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80F2-C27E-4A3F-8DB4-E4056F8B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reuse patterns:</a:t>
            </a:r>
          </a:p>
          <a:p>
            <a:pPr lvl="1"/>
            <a:r>
              <a:rPr lang="en-US" dirty="0"/>
              <a:t>Repeated code -&gt; extract function</a:t>
            </a:r>
          </a:p>
          <a:p>
            <a:pPr lvl="1"/>
            <a:r>
              <a:rPr lang="en-US" dirty="0"/>
              <a:t>Functions using similar parameters/</a:t>
            </a:r>
            <a:r>
              <a:rPr lang="en-US" dirty="0" err="1"/>
              <a:t>globals</a:t>
            </a:r>
            <a:r>
              <a:rPr lang="en-US" dirty="0"/>
              <a:t> -&gt; extract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class</a:t>
            </a:r>
          </a:p>
          <a:p>
            <a:pPr lvl="1"/>
            <a:r>
              <a:rPr lang="en-US" dirty="0"/>
              <a:t>Repeated members in multiple classes -&gt; extract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class</a:t>
            </a:r>
          </a:p>
          <a:p>
            <a:r>
              <a:rPr lang="en-US" dirty="0"/>
              <a:t>Inheritance – sharing member definitions</a:t>
            </a:r>
          </a:p>
          <a:p>
            <a:pPr lvl="1"/>
            <a:r>
              <a:rPr lang="en-US" dirty="0"/>
              <a:t>A class declares/defines members</a:t>
            </a:r>
          </a:p>
          <a:p>
            <a:pPr lvl="1"/>
            <a:r>
              <a:rPr lang="en-US" dirty="0"/>
              <a:t>Other classes inherit it – get all members of inherited class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191C2D-027E-4F8F-BB4E-0EE40C3E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Code Reuse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890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0DFAA-446D-4E36-8243-0F56C07C7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8EA84-5F2F-4261-9507-DFE738B0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Derived : access-modifier Base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 ... }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access-modifier</a:t>
            </a:r>
            <a:r>
              <a:rPr lang="en-US" dirty="0"/>
              <a:t> – one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endParaRPr lang="en-US" dirty="0"/>
          </a:p>
          <a:p>
            <a:r>
              <a:rPr lang="en-US" dirty="0"/>
              <a:t>Members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added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Derived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Access limited to inheritance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access-modifier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/>
              <a:t>: doesn't 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modifiers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/>
              <a:t>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-&gt;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Derived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dirty="0"/>
              <a:t>: any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-&gt;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dirty="0"/>
              <a:t> in Derived</a:t>
            </a:r>
          </a:p>
          <a:p>
            <a:pPr lvl="1"/>
            <a:endParaRPr lang="bg-BG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61503-DF7A-49B4-AEF0-379658CE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Inheritance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46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A0A93-5301-4804-8DB4-7CCE9828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099A1-B433-4983-B3AD-3B803F0E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common members into a base class</a:t>
            </a:r>
          </a:p>
          <a:p>
            <a:pPr lvl="1"/>
            <a:r>
              <a:rPr lang="en-US" dirty="0"/>
              <a:t>NOTE: can't use initializer-list for base class fields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C2FCA-480D-4065-8791-C5311FB7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Inheritance – Extracting Base Class</a:t>
            </a:r>
            <a:endParaRPr lang="bg-B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87ED919-E3E9-4F9D-ABE6-D76BA95AC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13" y="3657600"/>
            <a:ext cx="5584175" cy="30469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-&gt;speed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0BB1514-9A1A-43CE-8D4C-D063576AA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13" y="2457268"/>
            <a:ext cx="11488193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71B550-DF75-4FFE-A38E-0143D02B2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751" y="2918936"/>
            <a:ext cx="5882624" cy="37856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altitude;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heading;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Airplane(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hdg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: altitude(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, heading(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hdg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-&gt;speed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FBC83-E0BD-4E48-B295-1703752D545F}"/>
              </a:ext>
            </a:extLst>
          </p:cNvPr>
          <p:cNvSpPr/>
          <p:nvPr/>
        </p:nvSpPr>
        <p:spPr>
          <a:xfrm>
            <a:off x="1777455" y="2842741"/>
            <a:ext cx="2046250" cy="482569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BFFCC-AF9C-4F15-ADFB-1AD769B9EF44}"/>
              </a:ext>
            </a:extLst>
          </p:cNvPr>
          <p:cNvSpPr/>
          <p:nvPr/>
        </p:nvSpPr>
        <p:spPr>
          <a:xfrm>
            <a:off x="1065212" y="5562600"/>
            <a:ext cx="2057400" cy="328925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C50AB-2ADD-4F0E-B419-BA897EBCAF94}"/>
              </a:ext>
            </a:extLst>
          </p:cNvPr>
          <p:cNvSpPr/>
          <p:nvPr/>
        </p:nvSpPr>
        <p:spPr>
          <a:xfrm>
            <a:off x="6657950" y="5542417"/>
            <a:ext cx="2057400" cy="328925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BD84D-B299-4FA0-9A16-988DB5512973}"/>
              </a:ext>
            </a:extLst>
          </p:cNvPr>
          <p:cNvSpPr/>
          <p:nvPr/>
        </p:nvSpPr>
        <p:spPr>
          <a:xfrm>
            <a:off x="8532812" y="2971800"/>
            <a:ext cx="2794307" cy="389369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67659-3D23-4E08-9B39-BA5AA5CC61A4}"/>
              </a:ext>
            </a:extLst>
          </p:cNvPr>
          <p:cNvSpPr/>
          <p:nvPr/>
        </p:nvSpPr>
        <p:spPr>
          <a:xfrm>
            <a:off x="2106065" y="3706676"/>
            <a:ext cx="2794307" cy="389369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86804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08400"/>
            <a:ext cx="10363200" cy="765200"/>
          </a:xfrm>
        </p:spPr>
        <p:txBody>
          <a:bodyPr/>
          <a:lstStyle/>
          <a:p>
            <a:r>
              <a:rPr lang="en-US" sz="5000" dirty="0"/>
              <a:t>C++ Inheritance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55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38D6E-94C3-4BD5-9951-62C8FEB3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59EB-5914-4DE1-8E54-930FCCF6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Previous example had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i="1" dirty="0"/>
              <a:t>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speed</a:t>
            </a:r>
            <a:r>
              <a:rPr lang="en-US" i="1" dirty="0"/>
              <a:t> – breaking encapsulation</a:t>
            </a:r>
          </a:p>
          <a:p>
            <a:pPr lvl="1"/>
            <a:r>
              <a:rPr lang="en-US" i="1" dirty="0"/>
              <a:t>Can't use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i="1" dirty="0"/>
              <a:t>, because we lose access to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speed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dirty="0"/>
              <a:t> members – accessible to inheriting class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86D12-82CD-41AC-9173-EA66D3C0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 Access with Derived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protected</a:t>
            </a:r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005DEE-657D-4254-ACC1-480578BE0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6" y="3124200"/>
            <a:ext cx="9953966" cy="23083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Car(...)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-&gt;speed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4F5E01D-48A9-44CA-A157-3714167B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2" y="3124197"/>
            <a:ext cx="4329979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E54DE3F-C3F4-406A-BE9C-E5FC85CF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45" y="5432524"/>
            <a:ext cx="994054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car(90,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car.speed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compilation error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1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08400"/>
            <a:ext cx="10363200" cy="765200"/>
          </a:xfrm>
        </p:spPr>
        <p:txBody>
          <a:bodyPr/>
          <a:lstStyle/>
          <a:p>
            <a:r>
              <a:rPr lang="en-US" sz="5000" dirty="0"/>
              <a:t>Protected Members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335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8BE70-1F8B-479A-AFA8-54A7A2FF1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362F-0199-4AA2-859E-5E3E4C1AE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Inheriting class can call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  <a:r>
              <a:rPr lang="en-US" dirty="0"/>
              <a:t> constructor</a:t>
            </a:r>
          </a:p>
          <a:p>
            <a:pPr lvl="1"/>
            <a:r>
              <a:rPr lang="en-US" dirty="0"/>
              <a:t>In initializer list, like field, BUT with base class name</a:t>
            </a:r>
          </a:p>
          <a:p>
            <a:pPr lvl="1"/>
            <a:r>
              <a:rPr lang="en-US" dirty="0"/>
              <a:t>Syntax: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Derived(...) : Base(...), ... { ... }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D0CE1-66CC-4631-AA6F-76CED5FF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Base Constructors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5D1DF5-BD4E-4300-95B9-4D781C8A5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4461808"/>
            <a:ext cx="4914997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DE9A9CF-B9F6-419A-96FE-57FC34A33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210" y="4461805"/>
            <a:ext cx="6589616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Airplane(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altitude(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heading(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E7D224D-6A15-4560-A2DD-102D17515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3261474"/>
            <a:ext cx="11504614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Vehicle(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speed(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31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411EA3-D847-45DD-9FCE-3A944AE26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099F-01DF-4854-A49D-5609031E1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are inherited just like any member</a:t>
            </a:r>
          </a:p>
          <a:p>
            <a:r>
              <a:rPr lang="en-US" dirty="0"/>
              <a:t>Hiding – using same signature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as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  <a:r>
              <a:rPr lang="en-US" dirty="0"/>
              <a:t> 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f()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hides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 f()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/>
              <a:t>– calling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f()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calls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version (same for objects)</a:t>
            </a:r>
          </a:p>
          <a:p>
            <a:r>
              <a:rPr lang="en-US" dirty="0"/>
              <a:t>Explicit access to base member (field/method/...)</a:t>
            </a:r>
          </a:p>
          <a:p>
            <a:pPr lvl="1"/>
            <a:r>
              <a:rPr lang="en-US" dirty="0"/>
              <a:t>Prefix member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  <a:r>
              <a:rPr lang="en-US" dirty="0"/>
              <a:t> class name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operator::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Base::f()</a:t>
            </a:r>
            <a:r>
              <a:rPr lang="en-US" dirty="0"/>
              <a:t> calls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f()</a:t>
            </a:r>
            <a:r>
              <a:rPr lang="en-US" dirty="0"/>
              <a:t> of inherited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11A57A-C588-47CD-A57C-D3CB539B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8295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5500C-5BC2-4282-BDEE-7C08554F8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2C80E-8A83-4C10-831D-CFFEB1A7D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Let's make a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Vehicle</a:t>
            </a:r>
          </a:p>
          <a:p>
            <a:pPr lvl="1"/>
            <a:r>
              <a:rPr lang="en-US" dirty="0"/>
              <a:t>Reuse it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</a:t>
            </a:r>
            <a:r>
              <a:rPr lang="en-US" dirty="0"/>
              <a:t>'s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bg-BG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7A345E-05DC-4D33-98CB-C70E2295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Hiding &amp; Calling Base Methods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D98A92-1F29-454B-A426-14EE19C74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837" y="2468380"/>
            <a:ext cx="6082378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stream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parking brake: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stream.str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C7B7DC-0543-4AD6-9B63-55C40557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2468380"/>
            <a:ext cx="4739625" cy="3416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stream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"speed: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-&gt;speed;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stream.str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B683B85-03B0-4B7E-8640-5D73D5C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884700"/>
            <a:ext cx="1082823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car(90,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car.toString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8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Encapsulation, Inheritance, Polymorphism, Abstraction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C++ Inheritance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Virtual Members and Overriding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Polymorphism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Specifics &amp; Good Practices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08400"/>
            <a:ext cx="10363200" cy="765200"/>
          </a:xfrm>
        </p:spPr>
        <p:txBody>
          <a:bodyPr/>
          <a:lstStyle/>
          <a:p>
            <a:r>
              <a:rPr lang="en-US" sz="5000" dirty="0"/>
              <a:t>Calling Base Constructors &amp; Methods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828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DE13A-5298-4CFF-9F3A-274A58FA3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D21C-50E7-41F5-ACEA-0D4A73D5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objects can be assigned with derived objects</a:t>
            </a:r>
          </a:p>
          <a:p>
            <a:pPr lvl="1"/>
            <a:r>
              <a:rPr lang="en-US" dirty="0"/>
              <a:t>Implicit cast,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upcasting</a:t>
            </a:r>
          </a:p>
          <a:p>
            <a:pPr lvl="1"/>
            <a:r>
              <a:rPr lang="en-US" dirty="0"/>
              <a:t>Fields from derived object </a:t>
            </a:r>
            <a:br>
              <a:rPr lang="en-US" dirty="0"/>
            </a:br>
            <a:r>
              <a:rPr lang="en-US" dirty="0"/>
              <a:t>are "sliced off"</a:t>
            </a:r>
          </a:p>
          <a:p>
            <a:pPr lvl="1"/>
            <a:r>
              <a:rPr lang="en-US" i="1" dirty="0"/>
              <a:t>Should generally be avoided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 x = Derived();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can only access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fields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E86E28-45AB-469C-BCB5-55B8E637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Object Slicing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EE75F-6750-4B64-84A2-EE9741CE0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5"/>
          <a:stretch/>
        </p:blipFill>
        <p:spPr>
          <a:xfrm>
            <a:off x="6099069" y="2667000"/>
            <a:ext cx="5580299" cy="286409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77E3E27-EC62-4FF7-A300-E76B442D4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070" y="5100211"/>
            <a:ext cx="5580298" cy="4308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v = </a:t>
            </a:r>
            <a:r>
              <a:rPr lang="en-US" sz="2200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(0, 2300, 0);</a:t>
            </a:r>
            <a:endParaRPr lang="bg-BG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1F3B582-F9E5-4546-9E98-AA3331EED844}"/>
              </a:ext>
            </a:extLst>
          </p:cNvPr>
          <p:cNvSpPr/>
          <p:nvPr/>
        </p:nvSpPr>
        <p:spPr>
          <a:xfrm>
            <a:off x="7466012" y="2222290"/>
            <a:ext cx="4542340" cy="887629"/>
          </a:xfrm>
          <a:prstGeom prst="cloudCallout">
            <a:avLst>
              <a:gd name="adj1" fmla="val -27958"/>
              <a:gd name="adj2" fmla="val 126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I suppose it IS still a </a:t>
            </a:r>
            <a:r>
              <a:rPr lang="en-US" i="1" dirty="0">
                <a:latin typeface="Consolas" panose="020B0609020204030204" pitchFamily="49" charset="0"/>
              </a:rPr>
              <a:t>Vehicle</a:t>
            </a:r>
            <a:r>
              <a:rPr lang="en-US" i="1" dirty="0"/>
              <a:t>, jolly good…</a:t>
            </a:r>
            <a:endParaRPr lang="bg-BG" i="1" dirty="0"/>
          </a:p>
        </p:txBody>
      </p:sp>
    </p:spTree>
    <p:extLst>
      <p:ext uri="{BB962C8B-B14F-4D97-AF65-F5344CB8AC3E}">
        <p14:creationId xmlns:p14="http://schemas.microsoft.com/office/powerpoint/2010/main" val="217725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08400"/>
            <a:ext cx="10363200" cy="765200"/>
          </a:xfrm>
        </p:spPr>
        <p:txBody>
          <a:bodyPr/>
          <a:lstStyle/>
          <a:p>
            <a:r>
              <a:rPr lang="en-US" sz="5000" dirty="0"/>
              <a:t>C++ Object Slicing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9328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D5D3-5946-4831-9329-CF13B3FCF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4BCD-E229-4A5C-A0B8-5C152893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this code do?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Print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250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Print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Compilation error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Behavior is undefined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3F855-D41C-46A0-9A9A-524CA7C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4626F-0AA8-445E-AF45-D29878254BEA}"/>
              </a:ext>
            </a:extLst>
          </p:cNvPr>
          <p:cNvSpPr/>
          <p:nvPr/>
        </p:nvSpPr>
        <p:spPr>
          <a:xfrm rot="16200000">
            <a:off x="5900221" y="-1719588"/>
            <a:ext cx="388382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C7BA-AEBE-44C5-8F61-FD1FB2A4E5E5}"/>
              </a:ext>
            </a:extLst>
          </p:cNvPr>
          <p:cNvSpPr txBox="1"/>
          <p:nvPr/>
        </p:nvSpPr>
        <p:spPr>
          <a:xfrm>
            <a:off x="2801956" y="30722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TIME:</a:t>
            </a:r>
            <a:endParaRPr lang="bg-BG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71A215-39B9-4C94-862D-D830FB0BAF22}"/>
              </a:ext>
            </a:extLst>
          </p:cNvPr>
          <p:cNvSpPr/>
          <p:nvPr/>
        </p:nvSpPr>
        <p:spPr>
          <a:xfrm>
            <a:off x="165692" y="4646705"/>
            <a:ext cx="594720" cy="61109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8DD070B-AE91-4274-9CCE-E3AB5F54B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1" y="1066800"/>
            <a:ext cx="7100849" cy="489364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Vehicle() : speed(0) {}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altitude;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Airplane(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altitude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: speed(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altitude(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altitude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7B85738-9B3E-43A8-A770-B9EA5E0BB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06" y="1849965"/>
            <a:ext cx="4397030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 =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(250, 10000);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368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969A-BDC7-4017-A04A-64967017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Pitfall: Slicing a Hidden Field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AE5F3-5579-45F0-97A7-ECBD9965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Fields can be hidden just like methods can.</a:t>
            </a:r>
          </a:p>
          <a:p>
            <a:r>
              <a:rPr lang="en-US" dirty="0"/>
              <a:t>The derived class in the example initializes its own field, not the base field. That field gets sliced-off.</a:t>
            </a:r>
          </a:p>
          <a:p>
            <a:r>
              <a:rPr lang="en-US" dirty="0"/>
              <a:t>The base class has a default constructor – it gets called on derived initialization, hence </a:t>
            </a:r>
            <a:r>
              <a:rPr lang="en-US" sz="21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en-US" sz="3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B77D3-BC8B-4081-BD60-6A8C1820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24</a:t>
            </a:fld>
            <a:endParaRPr lang="bg-BG"/>
          </a:p>
        </p:txBody>
      </p:sp>
      <p:pic>
        <p:nvPicPr>
          <p:cNvPr id="7174" name="Picture 6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ADEF66FE-7E73-4759-A868-5A0AAB52360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1" r="-12121"/>
          <a:stretch/>
        </p:blipFill>
        <p:spPr bwMode="auto">
          <a:xfrm>
            <a:off x="5484971" y="584200"/>
            <a:ext cx="6094413" cy="3835400"/>
          </a:xfrm>
          <a:prstGeom prst="flowChartDocumen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ED412-0ABC-4020-8C60-E724D1374383}"/>
              </a:ext>
            </a:extLst>
          </p:cNvPr>
          <p:cNvSpPr txBox="1"/>
          <p:nvPr/>
        </p:nvSpPr>
        <p:spPr>
          <a:xfrm>
            <a:off x="5256212" y="53167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I DON'T ALWAYS SLICE OBJECTS </a:t>
            </a:r>
          </a:p>
          <a:p>
            <a:pPr algn="ctr"/>
            <a:r>
              <a:rPr lang="en-US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HIDDEN MEMBERS...</a:t>
            </a:r>
            <a:endParaRPr lang="bg-BG" sz="32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7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7973D-B82F-4319-B1DE-2AD6F9AA2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3E12-5F1B-45D7-BB33-F95FC3447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has no default constructor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must define constructor calling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constructor</a:t>
            </a:r>
          </a:p>
          <a:p>
            <a:r>
              <a:rPr lang="en-US" dirty="0"/>
              <a:t>Assignment operator is always hidden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Signature not the same, but implicitly the same as base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upcast</a:t>
            </a:r>
            <a:r>
              <a:rPr lang="en-US" dirty="0"/>
              <a:t>)</a:t>
            </a:r>
          </a:p>
          <a:p>
            <a:r>
              <a:rPr lang="en-US" dirty="0"/>
              <a:t>Constructors aren't inherited – can't be used externally</a:t>
            </a:r>
          </a:p>
          <a:p>
            <a:pPr lvl="1"/>
            <a:r>
              <a:rPr lang="en-US" dirty="0"/>
              <a:t>Only used internally in initializer list</a:t>
            </a:r>
          </a:p>
          <a:p>
            <a:pPr lvl="1"/>
            <a:r>
              <a:rPr lang="en-US" dirty="0"/>
              <a:t>This also applies to copy/move constructors</a:t>
            </a:r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97069-949B-4EBF-9741-52A6A102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&amp; Assignments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23649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FC7-28BF-4582-8B62-1FC9C85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 err="1"/>
              <a:t>Polymorhism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F3FC-41DF-4980-8ECB-A949BE63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92873"/>
          </a:xfrm>
        </p:spPr>
        <p:txBody>
          <a:bodyPr/>
          <a:lstStyle/>
          <a:p>
            <a:r>
              <a:rPr lang="en-US" dirty="0"/>
              <a:t>Using Objects Through Their Base Class</a:t>
            </a:r>
            <a:endParaRPr lang="bg-BG" dirty="0"/>
          </a:p>
        </p:txBody>
      </p:sp>
      <p:pic>
        <p:nvPicPr>
          <p:cNvPr id="2050" name="Picture 2" descr="https://upload.wikimedia.org/wikipedia/commons/thumb/9/91/Fruits_veggies.png/1280px-Fruits_veggies.png">
            <a:extLst>
              <a:ext uri="{FF2B5EF4-FFF2-40B4-BE49-F238E27FC236}">
                <a16:creationId xmlns:a16="http://schemas.microsoft.com/office/drawing/2014/main" id="{D2885B93-DE88-41AE-9D4A-C22F4D85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791667"/>
            <a:ext cx="5410201" cy="405765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witcher drinking">
            <a:extLst>
              <a:ext uri="{FF2B5EF4-FFF2-40B4-BE49-F238E27FC236}">
                <a16:creationId xmlns:a16="http://schemas.microsoft.com/office/drawing/2014/main" id="{EF310EBC-97AD-43AB-AADE-8E883DD6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1" y="2521319"/>
            <a:ext cx="2247901" cy="31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011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D106A-1AE8-4D06-80B5-98D58D083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E98F-C51B-401D-B0C4-8474E175A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pointers/references can point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objects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upcast</a:t>
            </a:r>
            <a:r>
              <a:rPr lang="en-US" dirty="0"/>
              <a:t>, NO slicing – not fitting larger into smaller object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Derived d; Base* p = &amp;d;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Base* p = new Derived(); ...</a:t>
            </a:r>
          </a:p>
          <a:p>
            <a:r>
              <a:rPr lang="en-US" dirty="0"/>
              <a:t>Accesses base members, regardless of hiding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Unless members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69F298-01B3-45CE-B11B-9B50612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Pointers to Derived Objects</a:t>
            </a:r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725D460-CEB7-4C87-9129-D93A53449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471638"/>
            <a:ext cx="10744200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plane(510, 2400, 90);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v = &amp;plane;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Vehicle::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9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08400"/>
            <a:ext cx="10363200" cy="765200"/>
          </a:xfrm>
        </p:spPr>
        <p:txBody>
          <a:bodyPr/>
          <a:lstStyle/>
          <a:p>
            <a:r>
              <a:rPr lang="en-US" sz="5000" dirty="0"/>
              <a:t>Base Pointers to Derived Objects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935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D106A-1AE8-4D06-80B5-98D58D083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E98F-C51B-401D-B0C4-8474E175A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methods – allow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r>
              <a:rPr lang="en-US" dirty="0"/>
              <a:t> to change implementation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 – placed after same-signature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Base</a:t>
            </a:r>
            <a:r>
              <a:rPr lang="en-US" dirty="0"/>
              <a:t> 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 void f()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Derived</a:t>
            </a:r>
            <a:r>
              <a:rPr lang="en-US" dirty="0"/>
              <a:t> 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 void f() override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69F298-01B3-45CE-B11B-9B50612D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virtual</a:t>
            </a:r>
            <a:r>
              <a:rPr lang="en-US" dirty="0"/>
              <a:t> Members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override</a:t>
            </a:r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958E61-27E2-46C9-B776-5FD3ADF8B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2" y="3759143"/>
            <a:ext cx="6019800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::stop();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5242696-EF80-4AC8-9895-3701C9B9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759143"/>
            <a:ext cx="4724400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this-&gt;speed = 0;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C23B62-0855-4A69-B9ED-A1EE4189CD21}"/>
              </a:ext>
            </a:extLst>
          </p:cNvPr>
          <p:cNvSpPr/>
          <p:nvPr/>
        </p:nvSpPr>
        <p:spPr>
          <a:xfrm>
            <a:off x="1080202" y="4525780"/>
            <a:ext cx="3276600" cy="398000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5745C-059A-43D9-BA9D-A9E64C2F5018}"/>
              </a:ext>
            </a:extLst>
          </p:cNvPr>
          <p:cNvSpPr/>
          <p:nvPr/>
        </p:nvSpPr>
        <p:spPr>
          <a:xfrm>
            <a:off x="5804602" y="4525780"/>
            <a:ext cx="3276600" cy="398000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77A7A-0292-4EA7-A0E3-C1ADA2E3B8A6}"/>
              </a:ext>
            </a:extLst>
          </p:cNvPr>
          <p:cNvSpPr/>
          <p:nvPr/>
        </p:nvSpPr>
        <p:spPr>
          <a:xfrm>
            <a:off x="9149060" y="4525780"/>
            <a:ext cx="1465735" cy="398000"/>
          </a:xfrm>
          <a:prstGeom prst="rect">
            <a:avLst/>
          </a:prstGeom>
          <a:solidFill>
            <a:srgbClr val="F3BE6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24473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cpp-softuni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CB91D-8831-4269-AACC-C73395587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CE81D-C907-4FCB-8765-950DD76A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method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pointer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object calls: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method if there's a matching member 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method </a:t>
            </a:r>
            <a:br>
              <a:rPr lang="en-US" dirty="0"/>
            </a:br>
            <a:r>
              <a:rPr lang="en-US" dirty="0"/>
              <a:t>otherwise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0A2DF-97EB-4645-8BFC-99C6416F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Members and Base Pointers</a:t>
            </a:r>
            <a:endParaRPr lang="bg-BG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1B81019-96BA-422B-9EA0-43588FC0E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2" y="2454107"/>
            <a:ext cx="7605600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{ ... }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 }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D4E245A-BBAD-4E60-91F7-7CBB72C72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3" y="5276671"/>
            <a:ext cx="10653599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v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plane(510, 2400, 90);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Airplane::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v-&gt;stop();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Airplane::stop()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CE5E1E0-6DDE-4643-81EE-EF780A557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3" y="4191000"/>
            <a:ext cx="10653599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 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 }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BC5C2E-8DD8-401C-89FF-113135D19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212" y="3738517"/>
            <a:ext cx="5410200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2DD141B-599B-4931-BA1A-90D46B5B0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2412" y="1999129"/>
            <a:ext cx="2424000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</a:p>
        </p:txBody>
      </p:sp>
    </p:spTree>
    <p:extLst>
      <p:ext uri="{BB962C8B-B14F-4D97-AF65-F5344CB8AC3E}">
        <p14:creationId xmlns:p14="http://schemas.microsoft.com/office/powerpoint/2010/main" val="324024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Ð ÐµÐ·ÑÐ»ÑÐ°Ñ Ñ Ð¸Ð·Ð¾Ð±ÑÐ°Ð¶ÐµÐ½Ð¸Ðµ Ð·Ð° rider clip art">
            <a:extLst>
              <a:ext uri="{FF2B5EF4-FFF2-40B4-BE49-F238E27FC236}">
                <a16:creationId xmlns:a16="http://schemas.microsoft.com/office/drawing/2014/main" id="{56826B1A-5968-4E3D-B36F-21578F3F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5012" y="2674514"/>
            <a:ext cx="1740181" cy="2061264"/>
          </a:xfrm>
          <a:prstGeom prst="rect">
            <a:avLst/>
          </a:prstGeom>
          <a:solidFill>
            <a:schemeClr val="tx1"/>
          </a:solidFill>
          <a:effectLst>
            <a:softEdge rad="63500"/>
          </a:effectLst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36100"/>
            <a:ext cx="10363200" cy="737501"/>
          </a:xfrm>
        </p:spPr>
        <p:txBody>
          <a:bodyPr/>
          <a:lstStyle/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sz="4800" dirty="0"/>
              <a:t>,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sz="4800" dirty="0"/>
              <a:t>, and Base Pointers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  <p:pic>
        <p:nvPicPr>
          <p:cNvPr id="5122" name="Picture 2" descr="Ð ÐµÐ·ÑÐ»ÑÐ°Ñ Ñ Ð¸Ð·Ð¾Ð±ÑÐ°Ð¶ÐµÐ½Ð¸Ðµ Ð·Ð° rider clip art">
            <a:extLst>
              <a:ext uri="{FF2B5EF4-FFF2-40B4-BE49-F238E27FC236}">
                <a16:creationId xmlns:a16="http://schemas.microsoft.com/office/drawing/2014/main" id="{107A2F83-9F2E-4111-BC9D-FACD9A33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03" y="2389120"/>
            <a:ext cx="2205093" cy="1541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 ÐµÐ·ÑÐ»ÑÐ°Ñ Ñ Ð¸Ð·Ð¾Ð±ÑÐ°Ð¶ÐµÐ½Ð¸Ðµ Ð·Ð° rider clip art">
            <a:extLst>
              <a:ext uri="{FF2B5EF4-FFF2-40B4-BE49-F238E27FC236}">
                <a16:creationId xmlns:a16="http://schemas.microsoft.com/office/drawing/2014/main" id="{A8D95BC8-3418-4751-9CFA-376DD2B11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22" y="1596523"/>
            <a:ext cx="2004631" cy="154177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 ÐµÐ·ÑÐ»ÑÐ°Ñ Ñ Ð¸Ð·Ð¾Ð±ÑÐ°Ð¶ÐµÐ½Ð¸Ðµ Ð·Ð° rider clip art">
            <a:extLst>
              <a:ext uri="{FF2B5EF4-FFF2-40B4-BE49-F238E27FC236}">
                <a16:creationId xmlns:a16="http://schemas.microsoft.com/office/drawing/2014/main" id="{ABCCE193-9458-45ED-9904-B6FFD507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359" y="1129851"/>
            <a:ext cx="1527345" cy="1575991"/>
          </a:xfrm>
          <a:prstGeom prst="rect">
            <a:avLst/>
          </a:prstGeom>
          <a:solidFill>
            <a:schemeClr val="tx1"/>
          </a:solidFill>
          <a:effectLst>
            <a:softEdge rad="63500"/>
          </a:effectLst>
        </p:spPr>
      </p:pic>
      <p:pic>
        <p:nvPicPr>
          <p:cNvPr id="5128" name="Picture 8" descr="Ð ÐµÐ·ÑÐ»ÑÐ°Ñ Ñ Ð¸Ð·Ð¾Ð±ÑÐ°Ð¶ÐµÐ½Ð¸Ðµ Ð·Ð° rider clip art">
            <a:extLst>
              <a:ext uri="{FF2B5EF4-FFF2-40B4-BE49-F238E27FC236}">
                <a16:creationId xmlns:a16="http://schemas.microsoft.com/office/drawing/2014/main" id="{967AECC4-F86C-4ABF-A8EE-92FEC5E08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75428" y="533400"/>
            <a:ext cx="2161981" cy="153286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4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D5D3-5946-4831-9329-CF13B3FCF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4BCD-E229-4A5C-A0B8-5C152893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this leak memory?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Maybe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 don't know, can you repeat the question… </a:t>
            </a:r>
            <a:r>
              <a:rPr lang="bg-BG" dirty="0"/>
              <a:t>♪♫♬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3F855-D41C-46A0-9A9A-524CA7C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4626F-0AA8-445E-AF45-D29878254BEA}"/>
              </a:ext>
            </a:extLst>
          </p:cNvPr>
          <p:cNvSpPr/>
          <p:nvPr/>
        </p:nvSpPr>
        <p:spPr>
          <a:xfrm rot="16200000">
            <a:off x="5900221" y="-1719588"/>
            <a:ext cx="388382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C7BA-AEBE-44C5-8F61-FD1FB2A4E5E5}"/>
              </a:ext>
            </a:extLst>
          </p:cNvPr>
          <p:cNvSpPr txBox="1"/>
          <p:nvPr/>
        </p:nvSpPr>
        <p:spPr>
          <a:xfrm>
            <a:off x="2801956" y="30722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TIME:</a:t>
            </a:r>
            <a:endParaRPr lang="bg-BG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71A215-39B9-4C94-862D-D830FB0BAF22}"/>
              </a:ext>
            </a:extLst>
          </p:cNvPr>
          <p:cNvSpPr/>
          <p:nvPr/>
        </p:nvSpPr>
        <p:spPr>
          <a:xfrm>
            <a:off x="161646" y="5352288"/>
            <a:ext cx="594720" cy="61109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8DD070B-AE91-4274-9CCE-E3AB5F54B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1123950"/>
            <a:ext cx="7253248" cy="46935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IndexedContainer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2300" dirty="0">
                <a:solidFill>
                  <a:srgbClr val="008080"/>
                </a:solidFill>
                <a:latin typeface="Consolas" panose="020B0609020204030204" pitchFamily="49" charset="0"/>
              </a:rPr>
              <a:t>operator[]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 { ... </a:t>
            </a:r>
            <a:r>
              <a:rPr lang="bg-BG" sz="23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bg-BG" sz="23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IntArray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2B91AF"/>
                </a:solidFill>
                <a:latin typeface="Consolas" panose="020B0609020204030204" pitchFamily="49" charset="0"/>
              </a:rPr>
              <a:t>IndexedContainer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size;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* data;</a:t>
            </a:r>
            <a:endParaRPr lang="bg-BG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 : size(</a:t>
            </a:r>
            <a:r>
              <a:rPr lang="en-US" sz="2300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), data(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300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]) {}</a:t>
            </a:r>
            <a:endParaRPr lang="bg-BG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 delete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-&gt;data; </a:t>
            </a:r>
            <a:r>
              <a:rPr lang="bg-BG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bg-BG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  virtual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2300" dirty="0">
                <a:solidFill>
                  <a:srgbClr val="008080"/>
                </a:solidFill>
                <a:latin typeface="Consolas" panose="020B0609020204030204" pitchFamily="49" charset="0"/>
              </a:rPr>
              <a:t>operator[]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300" dirty="0" err="1">
                <a:solidFill>
                  <a:srgbClr val="808080"/>
                </a:solidFill>
                <a:latin typeface="Consolas" panose="020B0609020204030204" pitchFamily="49" charset="0"/>
              </a:rPr>
              <a:t>i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en-US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  { ... </a:t>
            </a:r>
            <a:r>
              <a:rPr lang="bg-BG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sz="23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7B85738-9B3E-43A8-A770-B9EA5E0BB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06" y="1849965"/>
            <a:ext cx="4263807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(;;) 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IndexedContainer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c =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IntArray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delete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719344-7CF3-4F77-9490-9AB4935D45A9}"/>
              </a:ext>
            </a:extLst>
          </p:cNvPr>
          <p:cNvSpPr/>
          <p:nvPr/>
        </p:nvSpPr>
        <p:spPr>
          <a:xfrm>
            <a:off x="161646" y="3948586"/>
            <a:ext cx="594720" cy="61109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B6DAC9-B069-44F5-BE21-FEEDCB608096}"/>
              </a:ext>
            </a:extLst>
          </p:cNvPr>
          <p:cNvSpPr/>
          <p:nvPr/>
        </p:nvSpPr>
        <p:spPr>
          <a:xfrm>
            <a:off x="161646" y="6036882"/>
            <a:ext cx="594720" cy="61109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258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969A-BDC7-4017-A04A-64967017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Pitfall: delete Call on Base Class Pointer To Derived Class, Where Base Has No Virtual Destructor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AE5F3-5579-45F0-97A7-ECBD9965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Undefined behavior: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dirty="0"/>
              <a:t> a base class pointer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 a derived class object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if base has no virtual destructor</a:t>
            </a:r>
          </a:p>
          <a:p>
            <a:r>
              <a:rPr lang="en-US" dirty="0"/>
              <a:t>Most compilers will just call the destructor of the base class – which won't do deallocation for the derived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B77D3-BC8B-4081-BD60-6A8C1820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33</a:t>
            </a:fld>
            <a:endParaRPr lang="bg-BG"/>
          </a:p>
        </p:txBody>
      </p:sp>
      <p:pic>
        <p:nvPicPr>
          <p:cNvPr id="6148" name="Picture 4" descr="Ð ÐµÐ·ÑÐ»ÑÐ°Ñ Ñ Ð¸Ð·Ð¾Ð±ÑÐ°Ð¶ÐµÐ½Ð¸Ðµ Ð·Ð° malcolm">
            <a:extLst>
              <a:ext uri="{FF2B5EF4-FFF2-40B4-BE49-F238E27FC236}">
                <a16:creationId xmlns:a16="http://schemas.microsoft.com/office/drawing/2014/main" id="{6CAFAB92-5DD0-4D84-B38A-738CB246056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A4706-C7E8-451A-B17D-80AEBCC95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8B15-2B96-4FD7-B0DA-FED5002F0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class(es)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class(es)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methods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,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pointers/references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objects, calling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destructor in base class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61CD5-7545-4C11-BDCC-C7520623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F198901-A2FD-4301-9F6D-C5FEC9505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917248"/>
            <a:ext cx="11277600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*&gt; vehicles{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(...),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(...),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PlaygroundTrain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vehiclePtr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vehicles)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vehiclePtr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-&gt;stop();</a:t>
            </a:r>
          </a:p>
        </p:txBody>
      </p:sp>
    </p:spTree>
    <p:extLst>
      <p:ext uri="{BB962C8B-B14F-4D97-AF65-F5344CB8AC3E}">
        <p14:creationId xmlns:p14="http://schemas.microsoft.com/office/powerpoint/2010/main" val="2159118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36100"/>
            <a:ext cx="10363200" cy="737501"/>
          </a:xfrm>
        </p:spPr>
        <p:txBody>
          <a:bodyPr/>
          <a:lstStyle/>
          <a:p>
            <a:r>
              <a:rPr lang="en-US" sz="4800" dirty="0"/>
              <a:t>Using Polymorphism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56378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2D803-77D9-4693-8C73-3B4441AFB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35B1-DC75-4DB3-BACE-63541F05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 particle system on the console simulating:</a:t>
            </a:r>
          </a:p>
          <a:p>
            <a:pPr lvl="1"/>
            <a:r>
              <a:rPr lang="en-US" dirty="0"/>
              <a:t>Raindrops (fall straight down)</a:t>
            </a:r>
          </a:p>
          <a:p>
            <a:pPr lvl="1"/>
            <a:r>
              <a:rPr lang="en-US" dirty="0"/>
              <a:t>Snowflakes (</a:t>
            </a:r>
            <a:r>
              <a:rPr lang="en-US" sz="2400" i="1" dirty="0"/>
              <a:t>get </a:t>
            </a:r>
            <a:r>
              <a:rPr lang="en-US" sz="2400" i="1" dirty="0" err="1"/>
              <a:t>offen</a:t>
            </a:r>
            <a:r>
              <a:rPr lang="en-US" sz="2400" i="1" dirty="0"/>
              <a:t>… no, no :D</a:t>
            </a:r>
            <a:r>
              <a:rPr lang="en-US" i="1" dirty="0"/>
              <a:t> </a:t>
            </a:r>
            <a:r>
              <a:rPr lang="en-US" dirty="0"/>
              <a:t>– fall down &amp; move sideways)</a:t>
            </a:r>
          </a:p>
          <a:p>
            <a:pPr lvl="1"/>
            <a:r>
              <a:rPr lang="en-US" dirty="0"/>
              <a:t>Meteorites (fall diagonally, leaving fixed-length trace behind)</a:t>
            </a:r>
          </a:p>
          <a:p>
            <a:pPr lvl="1"/>
            <a:r>
              <a:rPr lang="en-US" dirty="0"/>
              <a:t>Lightning bolts (random downward pattern of particles, disappears as fast as each of the others does a move)</a:t>
            </a:r>
          </a:p>
          <a:p>
            <a:r>
              <a:rPr lang="en-US" dirty="0"/>
              <a:t>Loop iterating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Particle*</a:t>
            </a:r>
            <a:r>
              <a:rPr lang="en-US" dirty="0"/>
              <a:t>, calls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update()</a:t>
            </a:r>
            <a:r>
              <a:rPr lang="en-US" dirty="0"/>
              <a:t> on each</a:t>
            </a:r>
          </a:p>
          <a:p>
            <a:pPr lvl="1"/>
            <a:r>
              <a:rPr lang="en-US" dirty="0"/>
              <a:t>Inherit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Particle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position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symbol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exists</a:t>
            </a:r>
            <a:r>
              <a:rPr lang="en-US" dirty="0"/>
              <a:t>) with the above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73D7D-E23B-4ECC-A785-5FB9BBE5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Particle System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9135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6D9AE-C7AD-422E-9FC9-D1220C597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8011-CCAF-4ED2-86FC-88B83686C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 keyword is just a safeguard</a:t>
            </a:r>
          </a:p>
          <a:p>
            <a:pPr lvl="1"/>
            <a:r>
              <a:rPr lang="en-US" dirty="0"/>
              <a:t>No effect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base method exists</a:t>
            </a:r>
          </a:p>
          <a:p>
            <a:pPr lvl="1"/>
            <a:r>
              <a:rPr lang="en-US" dirty="0"/>
              <a:t>Compilation error if NO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base method</a:t>
            </a:r>
          </a:p>
          <a:p>
            <a:pPr lvl="1"/>
            <a:r>
              <a:rPr lang="en-US" i="1" dirty="0"/>
              <a:t>Good practice: use always when intending an override</a:t>
            </a:r>
          </a:p>
          <a:p>
            <a:r>
              <a:rPr lang="en-US" dirty="0"/>
              <a:t>If class can be a base, declare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destructor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 ~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{}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 ~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= default;</a:t>
            </a:r>
          </a:p>
          <a:p>
            <a:pPr lvl="1"/>
            <a:r>
              <a:rPr lang="en-US" i="1" dirty="0"/>
              <a:t>There are some exceptions to this, but it's an ok beginner rule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22CB7-988C-4426-BB5B-5ECB2A4D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Specifics &amp; Good Practices (1)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992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2A8-FB5D-45F8-BC8E-87C657B66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6166-18FA-490E-B20F-019FE204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inheritance for "is-a" relationships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Vehicle</a:t>
            </a:r>
            <a:r>
              <a:rPr lang="en-US" dirty="0"/>
              <a:t>, a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FileWriter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Writer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</a:t>
            </a:r>
            <a:r>
              <a:rPr lang="en-US" dirty="0"/>
              <a:t> is NOT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Wheel</a:t>
            </a:r>
            <a:r>
              <a:rPr lang="en-US" dirty="0"/>
              <a:t>, it contains wheels – composition</a:t>
            </a:r>
          </a:p>
          <a:p>
            <a:r>
              <a:rPr lang="en-US" dirty="0"/>
              <a:t>Use composition for "has-a" relationships</a:t>
            </a:r>
          </a:p>
          <a:p>
            <a:pPr lvl="1"/>
            <a:r>
              <a:rPr lang="en-US" dirty="0"/>
              <a:t>Using another class for fields –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</a:t>
            </a:r>
            <a:r>
              <a:rPr lang="en-US" dirty="0"/>
              <a:t>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Wheel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FileWriter</a:t>
            </a:r>
            <a:r>
              <a:rPr lang="en-US" dirty="0"/>
              <a:t> has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filename</a:t>
            </a:r>
            <a:r>
              <a:rPr lang="en-US" dirty="0"/>
              <a:t>, etc.</a:t>
            </a:r>
          </a:p>
          <a:p>
            <a:r>
              <a:rPr lang="en-US" dirty="0"/>
              <a:t>Prefer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/>
              <a:t>–access inheritance</a:t>
            </a:r>
          </a:p>
          <a:p>
            <a:pPr lvl="1"/>
            <a:r>
              <a:rPr lang="en-US" dirty="0"/>
              <a:t>Use composition to achieve others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6368E2-09FC-4A41-8174-2AF226FA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7119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OOP Principles – Encapsulation, Inheritance, Abstraction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improve reusability and reduce complexity</a:t>
            </a:r>
          </a:p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Inheritance reuses class members 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Extract multiple-usage code into base class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Inherit base to extend functionality</a:t>
            </a:r>
          </a:p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Virtual members allow polymorphism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Treating objects as base pointers/references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Objects behave according to their overrides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FC7-28BF-4582-8B62-1FC9C85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133369"/>
            <a:ext cx="10363200" cy="640231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dirty="0"/>
              <a:t>OOP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F3FC-41DF-4980-8ECB-A949BE63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506796"/>
          </a:xfrm>
        </p:spPr>
        <p:txBody>
          <a:bodyPr/>
          <a:lstStyle/>
          <a:p>
            <a:r>
              <a:rPr lang="en-US" sz="2800" dirty="0"/>
              <a:t>Encapsulation, Inheritance, Polymorphism, Abstraction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5643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Inheritance &amp; Polymorphism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5188C-6D92-44A0-85DD-8B3C7F999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2CE4D-E8E1-4B3B-852D-013CDE81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internal state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en-US" dirty="0"/>
              <a:t>'s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capacity)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dirty="0"/>
              <a:t> – state inaccessible to outside code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/>
              <a:t> members interact with outside code, keep state correct</a:t>
            </a:r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A53F07-7DD9-4783-A0C8-92DA80A3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– </a:t>
            </a:r>
            <a:r>
              <a:rPr lang="en-US" i="1" dirty="0"/>
              <a:t>Reduces Complexity</a:t>
            </a:r>
            <a:endParaRPr lang="bg-BG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8C9525-1BD4-4035-A01F-A957FDA9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76600"/>
            <a:ext cx="10439400" cy="30469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IntArray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 data;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size;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data(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]), size(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~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delete[]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-&gt;data;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2D3C6A5-2F2E-4FBE-9D6E-E6E06AB4F15F}"/>
              </a:ext>
            </a:extLst>
          </p:cNvPr>
          <p:cNvSpPr/>
          <p:nvPr/>
        </p:nvSpPr>
        <p:spPr>
          <a:xfrm>
            <a:off x="5256212" y="3246616"/>
            <a:ext cx="5867400" cy="1600203"/>
          </a:xfrm>
          <a:prstGeom prst="wedgeRectCallout">
            <a:avLst>
              <a:gd name="adj1" fmla="val -61909"/>
              <a:gd name="adj2" fmla="val 15806"/>
            </a:avLst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Can't be modified from outside, so class can: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</a:rPr>
              <a:t>assume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solidFill>
                  <a:schemeClr val="bg1"/>
                </a:solidFill>
              </a:rPr>
              <a:t> needs a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delete[]</a:t>
            </a:r>
            <a:r>
              <a:rPr lang="en-US" sz="2000" b="1" dirty="0">
                <a:solidFill>
                  <a:schemeClr val="bg1"/>
                </a:solidFill>
              </a:rPr>
              <a:t> in destructor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</a:rPr>
              <a:t>assume last index in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data</a:t>
            </a:r>
            <a:r>
              <a:rPr lang="en-US" sz="2000" b="1" dirty="0">
                <a:solidFill>
                  <a:schemeClr val="bg1"/>
                </a:solidFill>
              </a:rPr>
              <a:t> is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size-1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</a:rPr>
              <a:t>rename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size</a:t>
            </a:r>
            <a:r>
              <a:rPr lang="en-US" sz="2000" b="1" dirty="0">
                <a:solidFill>
                  <a:schemeClr val="bg1"/>
                </a:solidFill>
              </a:rPr>
              <a:t> to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n-US" sz="2000" b="1" dirty="0">
                <a:solidFill>
                  <a:schemeClr val="bg1"/>
                </a:solidFill>
              </a:rPr>
              <a:t> without checking for outside usages</a:t>
            </a:r>
            <a:endParaRPr lang="bg-BG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8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FACF1-F328-48AD-8A7A-1EFED67F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C9B4-D4DC-443D-8D6D-FC4C6A5D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Derived</a:t>
            </a:r>
            <a:r>
              <a:rPr lang="en-US" dirty="0"/>
              <a:t>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dirty="0"/>
              <a:t> class to reuse its members</a:t>
            </a:r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FED341-681C-481D-9298-20696132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– </a:t>
            </a:r>
            <a:r>
              <a:rPr lang="en-US" i="1" dirty="0"/>
              <a:t>Allows Member Reuse</a:t>
            </a:r>
            <a:endParaRPr lang="bg-BG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12C3C7-6167-4D3E-9C09-BD1DF6E7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11" y="1905000"/>
            <a:ext cx="11462801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Vehicle(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speed(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speed)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&gt;speed = speed; 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28BCEE5-679A-4EED-8FEE-2E2E6F0D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589" y="3478185"/>
            <a:ext cx="6053223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altitude;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Airplane(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, altitude(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FE3E487-316B-4464-AFEF-A1ED547FB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13" y="3480665"/>
            <a:ext cx="5413576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spd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park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0724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AB378-8711-40E1-AF32-C2089E93D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4D1F-9242-4509-8A5A-B1BB7E14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class can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members</a:t>
            </a:r>
          </a:p>
          <a:p>
            <a:pPr lvl="1"/>
            <a:r>
              <a:rPr lang="en-US" dirty="0"/>
              <a:t>Derived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 them to have different behavior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6E1054-4F41-4870-8067-AEEB1C1E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virtual</a:t>
            </a:r>
            <a:r>
              <a:rPr lang="en-US" dirty="0"/>
              <a:t> Members</a:t>
            </a:r>
            <a:endParaRPr lang="bg-B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79029F-68EB-46D3-B1CB-589FDCA4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8" y="3657600"/>
            <a:ext cx="5882624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::stop();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&gt;altitude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15EA20A-F1E6-42A4-A416-8E6BE842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13" y="3657600"/>
            <a:ext cx="5584175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::stop();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parkingBrakeOn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D3710A-7569-4196-BAAE-9190CCE7A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11" y="2457271"/>
            <a:ext cx="11462801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stop() { this-&gt;speed = 0; } 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152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3D31D7-04BA-4A1C-B0B2-CD652E482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91E50-BDED-4160-B73B-8817084B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class pointers/references can point to any derived class</a:t>
            </a:r>
          </a:p>
          <a:p>
            <a:pPr lvl="1"/>
            <a:r>
              <a:rPr lang="en-US" dirty="0"/>
              <a:t>Normal members access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base</a:t>
            </a:r>
            <a:r>
              <a:rPr lang="en-US" dirty="0"/>
              <a:t> class member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en-US" dirty="0"/>
              <a:t> members access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 member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derived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7EB19D-D620-4083-BC2B-05B2F95C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– Base Class Pointers</a:t>
            </a:r>
            <a:endParaRPr lang="bg-BG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372103E-1B75-43FA-9A47-85D2725A1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43" y="3124200"/>
            <a:ext cx="9731769" cy="30469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*&gt; vehicles{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(90,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Airplane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(700, 10000, 242),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vehicles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-&gt;stop();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Car::stop()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vehicles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-&gt;stop();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Airplane::stop()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vehicles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-&gt;stop();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calls Car::stop()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1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06953-A030-409F-8FB1-3F218EC7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E2A9-0FDD-48E2-A37F-107D09D0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 – using base virtual members</a:t>
            </a:r>
          </a:p>
          <a:p>
            <a:pPr lvl="1"/>
            <a:r>
              <a:rPr lang="en-US" dirty="0"/>
              <a:t>So allowing any class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override</a:t>
            </a:r>
            <a:r>
              <a:rPr lang="en-US" dirty="0"/>
              <a:t>s for them</a:t>
            </a:r>
          </a:p>
          <a:p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ostream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 operator&lt;&lt;(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ostream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 out, const Person&amp; p)</a:t>
            </a:r>
            <a:endParaRPr lang="en-US" dirty="0"/>
          </a:p>
          <a:p>
            <a:pPr lvl="1"/>
            <a:r>
              <a:rPr lang="en-US" dirty="0"/>
              <a:t>Allows any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ostream</a:t>
            </a:r>
            <a:r>
              <a:rPr lang="en-US" dirty="0"/>
              <a:t> –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ofstream</a:t>
            </a:r>
            <a:r>
              <a:rPr lang="en-US" dirty="0"/>
              <a:t>, </a:t>
            </a:r>
            <a:r>
              <a:rPr lang="en-US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cout</a:t>
            </a:r>
            <a:endParaRPr lang="en-US" b="1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A1EB7A-3B38-4064-B800-75962792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– </a:t>
            </a:r>
            <a:r>
              <a:rPr lang="en-US" i="1" dirty="0"/>
              <a:t>Allows Generalizing Logic</a:t>
            </a:r>
            <a:endParaRPr lang="bg-BG" i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BF5098-F8F0-494C-AFE1-45AD25B1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936298"/>
            <a:ext cx="11125200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stopIfOverLimit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2B91AF"/>
                </a:solidFill>
                <a:latin typeface="Consolas" panose="020B0609020204030204" pitchFamily="49" charset="0"/>
              </a:rPr>
              <a:t>Vehicle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v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limit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getSpeed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limit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-&gt;stop();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682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8154</TotalTime>
  <Words>2483</Words>
  <Application>Microsoft Office PowerPoint</Application>
  <PresentationFormat>Custom</PresentationFormat>
  <Paragraphs>462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Impact</vt:lpstr>
      <vt:lpstr>Wingdings</vt:lpstr>
      <vt:lpstr>Wingdings 2</vt:lpstr>
      <vt:lpstr>SoftUni 16x9</vt:lpstr>
      <vt:lpstr>Inheritance &amp; Polymorphism</vt:lpstr>
      <vt:lpstr>Table of Contents</vt:lpstr>
      <vt:lpstr>Questions</vt:lpstr>
      <vt:lpstr>OOP Principles</vt:lpstr>
      <vt:lpstr>Encapsulation – Reduces Complexity</vt:lpstr>
      <vt:lpstr>Inheritance – Allows Member Reuse</vt:lpstr>
      <vt:lpstr>Polymorphism – virtual Members</vt:lpstr>
      <vt:lpstr>Polymorphism – Base Class Pointers</vt:lpstr>
      <vt:lpstr>Abstraction – Allows Generalizing Logic</vt:lpstr>
      <vt:lpstr>Inheritance</vt:lpstr>
      <vt:lpstr>Class Code Reuse</vt:lpstr>
      <vt:lpstr>C++ Inheritance</vt:lpstr>
      <vt:lpstr>C++ Inheritance – Extracting Base Class</vt:lpstr>
      <vt:lpstr>C++ Inheritance</vt:lpstr>
      <vt:lpstr>Share Access with Derived – protected</vt:lpstr>
      <vt:lpstr>Protected Members</vt:lpstr>
      <vt:lpstr>Using Base Constructors</vt:lpstr>
      <vt:lpstr>Hiding Methods</vt:lpstr>
      <vt:lpstr>Example: Hiding &amp; Calling Base Methods</vt:lpstr>
      <vt:lpstr>Calling Base Constructors &amp; Methods</vt:lpstr>
      <vt:lpstr>C++ Object Slicing</vt:lpstr>
      <vt:lpstr>C++ Object Slicing</vt:lpstr>
      <vt:lpstr>Quick Quiz</vt:lpstr>
      <vt:lpstr>C++ Pitfall: Slicing a Hidden Field</vt:lpstr>
      <vt:lpstr>Constructors &amp; Assignments</vt:lpstr>
      <vt:lpstr>Polymorhism</vt:lpstr>
      <vt:lpstr>Base Pointers to Derived Objects</vt:lpstr>
      <vt:lpstr>Base Pointers to Derived Objects</vt:lpstr>
      <vt:lpstr>virtual Members and override</vt:lpstr>
      <vt:lpstr>Virtual Members and Base Pointers</vt:lpstr>
      <vt:lpstr>virtual, override, and Base Pointers</vt:lpstr>
      <vt:lpstr>Quick Quiz</vt:lpstr>
      <vt:lpstr>C++ Pitfall: delete Call on Base Class Pointer To Derived Class, Where Base Has No Virtual Destructor</vt:lpstr>
      <vt:lpstr>Polymorphism</vt:lpstr>
      <vt:lpstr>Using Polymorphism</vt:lpstr>
      <vt:lpstr>Exercise: Particle System</vt:lpstr>
      <vt:lpstr>Specifics &amp; Good Practices (1)</vt:lpstr>
      <vt:lpstr>Good Practices (2)</vt:lpstr>
      <vt:lpstr>Summary</vt:lpstr>
      <vt:lpstr>Inheritance &amp; Polymorphism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Zhivko Petrov</cp:lastModifiedBy>
  <cp:revision>1013</cp:revision>
  <dcterms:created xsi:type="dcterms:W3CDTF">2014-01-02T17:00:34Z</dcterms:created>
  <dcterms:modified xsi:type="dcterms:W3CDTF">2019-01-06T07:33:42Z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